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78" r:id="rId3"/>
    <p:sldId id="279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75" r:id="rId13"/>
    <p:sldId id="276" r:id="rId14"/>
    <p:sldId id="269" r:id="rId15"/>
    <p:sldId id="270" r:id="rId16"/>
    <p:sldId id="271" r:id="rId17"/>
    <p:sldId id="272" r:id="rId18"/>
    <p:sldId id="277" r:id="rId19"/>
    <p:sldId id="267" r:id="rId20"/>
    <p:sldId id="268" r:id="rId21"/>
    <p:sldId id="265" r:id="rId22"/>
    <p:sldId id="266" r:id="rId23"/>
    <p:sldId id="273" r:id="rId24"/>
    <p:sldId id="274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5956" autoAdjust="0"/>
    <p:restoredTop sz="94660"/>
  </p:normalViewPr>
  <p:slideViewPr>
    <p:cSldViewPr snapToGrid="0">
      <p:cViewPr varScale="1">
        <p:scale>
          <a:sx n="61" d="100"/>
          <a:sy n="61" d="100"/>
        </p:scale>
        <p:origin x="-464" y="-1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7D0293-F187-4A8A-84FE-2FEF76FE7DD5}" type="datetimeFigureOut">
              <a:rPr lang="en-US" smtClean="0"/>
              <a:t>3/31/16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BD7A4D-1315-4E9B-AF99-7F42B47B2F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895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D7A4D-1315-4E9B-AF99-7F42B47B2F5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6984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MgSO</a:t>
            </a:r>
            <a:r>
              <a:rPr lang="en-US" baseline="-25000" dirty="0" smtClean="0"/>
              <a:t>4</a:t>
            </a:r>
            <a:r>
              <a:rPr lang="en-US" dirty="0" smtClean="0"/>
              <a:t> ● 7H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24.31 g/</a:t>
            </a:r>
            <a:r>
              <a:rPr lang="en-US" dirty="0" err="1" smtClean="0"/>
              <a:t>mol</a:t>
            </a:r>
            <a:r>
              <a:rPr lang="en-US" dirty="0" smtClean="0"/>
              <a:t> + 32.07 g/</a:t>
            </a:r>
            <a:r>
              <a:rPr lang="en-US" dirty="0" err="1" smtClean="0"/>
              <a:t>mol</a:t>
            </a:r>
            <a:r>
              <a:rPr lang="en-US" dirty="0" smtClean="0"/>
              <a:t> + (4*16 g/</a:t>
            </a:r>
            <a:r>
              <a:rPr lang="en-US" dirty="0" err="1" smtClean="0"/>
              <a:t>mol</a:t>
            </a:r>
            <a:r>
              <a:rPr lang="en-US" dirty="0" smtClean="0"/>
              <a:t>) + (7*18.02 g/</a:t>
            </a:r>
            <a:r>
              <a:rPr lang="en-US" dirty="0" err="1" smtClean="0"/>
              <a:t>mol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= 24.31 g/</a:t>
            </a:r>
            <a:r>
              <a:rPr lang="en-US" dirty="0" err="1" smtClean="0"/>
              <a:t>mol</a:t>
            </a:r>
            <a:r>
              <a:rPr lang="en-US" dirty="0" smtClean="0"/>
              <a:t> + 32.07 g/</a:t>
            </a:r>
            <a:r>
              <a:rPr lang="en-US" dirty="0" err="1" smtClean="0"/>
              <a:t>mol</a:t>
            </a:r>
            <a:r>
              <a:rPr lang="en-US" dirty="0" smtClean="0"/>
              <a:t> + 64 g/</a:t>
            </a:r>
            <a:r>
              <a:rPr lang="en-US" dirty="0" err="1" smtClean="0"/>
              <a:t>mol</a:t>
            </a:r>
            <a:r>
              <a:rPr lang="en-US" dirty="0" smtClean="0"/>
              <a:t> + 126.14 g/</a:t>
            </a:r>
            <a:r>
              <a:rPr lang="en-US" dirty="0" err="1" smtClean="0"/>
              <a:t>mol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= 246.52 g/</a:t>
            </a:r>
            <a:r>
              <a:rPr lang="en-US" dirty="0" err="1" smtClean="0"/>
              <a:t>mol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D7A4D-1315-4E9B-AF99-7F42B47B2F5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714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Na</a:t>
            </a:r>
            <a:r>
              <a:rPr lang="en-US" baseline="-25000" dirty="0" smtClean="0"/>
              <a:t>2</a:t>
            </a:r>
            <a:r>
              <a:rPr lang="en-US" dirty="0" smtClean="0"/>
              <a:t>CO</a:t>
            </a:r>
            <a:r>
              <a:rPr lang="en-US" baseline="-25000" dirty="0" smtClean="0"/>
              <a:t>3</a:t>
            </a:r>
            <a:r>
              <a:rPr lang="en-US" dirty="0" smtClean="0"/>
              <a:t> = (2*22.99) + 12.01 + (3*16) = 105.99 g/</a:t>
            </a:r>
            <a:r>
              <a:rPr lang="en-US" dirty="0" err="1" smtClean="0"/>
              <a:t>mol</a:t>
            </a:r>
            <a:endParaRPr lang="en-US" dirty="0" smtClean="0"/>
          </a:p>
          <a:p>
            <a:pPr rtl="0" eaLnBrk="1" fontAlgn="ctr" latinLnBrk="0" hangingPunct="1"/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ctr" latinLnBrk="0" hangingPunct="1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160 g Na</a:t>
            </a:r>
            <a:r>
              <a:rPr lang="en-US" sz="1200" b="0" i="0" u="none" strike="noStrike" kern="1200" baseline="-25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</a:t>
            </a:r>
            <a:r>
              <a:rPr lang="en-US" sz="1200" b="0" i="0" u="none" strike="noStrike" kern="1200" baseline="-25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ctr" latinLnBrk="0" hangingPunct="1"/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auto" latinLnBrk="0" hangingPunct="1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= 1.5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mol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</a:t>
            </a:r>
            <a:r>
              <a:rPr lang="en-US" sz="1200" b="0" i="0" u="none" strike="noStrike" kern="1200" baseline="-25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</a:t>
            </a:r>
            <a:r>
              <a:rPr lang="en-US" sz="1200" b="0" i="0" u="none" strike="noStrike" kern="1200" baseline="-25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D7A4D-1315-4E9B-AF99-7F42B47B2F5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1519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D7A4D-1315-4E9B-AF99-7F42B47B2F5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3849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Ca(NO</a:t>
            </a:r>
            <a:r>
              <a:rPr lang="en-US" baseline="-25000" dirty="0" smtClean="0"/>
              <a:t>3</a:t>
            </a:r>
            <a:r>
              <a:rPr lang="en-US" dirty="0" smtClean="0"/>
              <a:t>)</a:t>
            </a:r>
            <a:r>
              <a:rPr lang="en-US" baseline="-25000" dirty="0" smtClean="0"/>
              <a:t>2</a:t>
            </a:r>
          </a:p>
          <a:p>
            <a:pPr marL="0" indent="0">
              <a:buNone/>
            </a:pPr>
            <a:endParaRPr lang="en-US" baseline="-25000" dirty="0" smtClean="0"/>
          </a:p>
          <a:p>
            <a:pPr marL="0" indent="0">
              <a:buNone/>
            </a:pPr>
            <a:r>
              <a:rPr lang="en-US" dirty="0" smtClean="0"/>
              <a:t> = 40.08 + 2*[14.01 + (3*16)] = 164.10 g/</a:t>
            </a:r>
            <a:r>
              <a:rPr lang="en-US" dirty="0" err="1" smtClean="0"/>
              <a:t>mol</a:t>
            </a:r>
            <a:endParaRPr lang="en-US" dirty="0" smtClean="0"/>
          </a:p>
          <a:p>
            <a:pPr rtl="0" eaLnBrk="1" fontAlgn="ctr" latinLnBrk="0" hangingPunct="1"/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ctr" latinLnBrk="0" hangingPunct="1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3.50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mol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Ca(NO</a:t>
            </a:r>
            <a:r>
              <a:rPr lang="en-US" sz="1200" b="0" i="0" u="none" strike="noStrike" kern="1200" baseline="-25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r>
              <a:rPr lang="en-US" sz="1200" b="0" i="0" u="none" strike="noStrike" kern="1200" baseline="-25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ctr" latinLnBrk="0" hangingPunct="1"/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auto" latinLnBrk="0" hangingPunct="1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= 574.35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Ca(NO</a:t>
            </a:r>
            <a:r>
              <a:rPr lang="en-US" sz="1200" b="0" i="0" u="none" strike="noStrike" kern="1200" baseline="-25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r>
              <a:rPr lang="en-US" sz="1200" b="0" i="0" u="none" strike="noStrike" kern="1200" baseline="-25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D7A4D-1315-4E9B-AF99-7F42B47B2F5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6969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Pb(ClO</a:t>
                </a:r>
                <a:r>
                  <a:rPr lang="en-US" baseline="-25000" dirty="0" smtClean="0"/>
                  <a:t>3</a:t>
                </a:r>
                <a:r>
                  <a:rPr lang="en-US" dirty="0" smtClean="0"/>
                  <a:t>)</a:t>
                </a:r>
                <a:r>
                  <a:rPr lang="en-US" baseline="-25000" dirty="0" smtClean="0"/>
                  <a:t>2</a:t>
                </a:r>
                <a:r>
                  <a:rPr lang="en-US" dirty="0" smtClean="0"/>
                  <a:t> = 207.2 + 2*[35.45 + (3*16)] = 374.1 g/</a:t>
                </a:r>
                <a:r>
                  <a:rPr lang="en-US" dirty="0" err="1" smtClean="0"/>
                  <a:t>mol</a:t>
                </a:r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 err="1" smtClean="0"/>
                  <a:t>Pb</a:t>
                </a:r>
                <a:r>
                  <a:rPr lang="en-US" dirty="0" smtClean="0"/>
                  <a:t> in </a:t>
                </a:r>
                <a:r>
                  <a:rPr lang="en-US" dirty="0" err="1"/>
                  <a:t>Pb</a:t>
                </a:r>
                <a:r>
                  <a:rPr lang="en-US" dirty="0"/>
                  <a:t>(ClO</a:t>
                </a:r>
                <a:r>
                  <a:rPr lang="en-US" baseline="-25000" dirty="0"/>
                  <a:t>3</a:t>
                </a:r>
                <a:r>
                  <a:rPr lang="en-US" dirty="0"/>
                  <a:t>)</a:t>
                </a:r>
                <a:r>
                  <a:rPr lang="en-US" baseline="-25000" dirty="0"/>
                  <a:t>2</a:t>
                </a:r>
                <a:r>
                  <a:rPr lang="en-US" dirty="0" smtClean="0"/>
                  <a:t> </a:t>
                </a:r>
                <a:r>
                  <a:rPr lang="en-US" dirty="0"/>
                  <a:t>= </a:t>
                </a:r>
                <a:r>
                  <a:rPr lang="en-US" dirty="0" smtClean="0"/>
                  <a:t>207.2 g/</a:t>
                </a:r>
                <a:r>
                  <a:rPr lang="en-US" dirty="0" err="1" smtClean="0"/>
                  <a:t>mol</a:t>
                </a:r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% </a:t>
                </a:r>
                <a:r>
                  <a:rPr lang="en-US" dirty="0" err="1" smtClean="0"/>
                  <a:t>Pb</a:t>
                </a:r>
                <a:r>
                  <a:rPr lang="en-US" dirty="0" smtClean="0"/>
                  <a:t> = </a:t>
                </a:r>
                <a14:m>
                  <m:oMath xmlns:m="http://schemas.openxmlformats.org/officeDocument/2006/math" xmlns="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b="0" i="0" smtClean="0">
                            <a:ea typeface="Cambria Math" panose="02040503050406030204" pitchFamily="18" charset="0"/>
                          </a:rPr>
                          <m:t>207.2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b="0" i="0" smtClean="0">
                            <a:ea typeface="Cambria Math" panose="02040503050406030204" pitchFamily="18" charset="0"/>
                          </a:rPr>
                          <m:t>374.1</m:t>
                        </m:r>
                      </m:den>
                    </m:f>
                    <m:r>
                      <m:rPr>
                        <m:nor/>
                      </m:rPr>
                      <a:rPr lang="en-US" b="0" i="0" smtClean="0"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b="0" i="0" smtClean="0">
                        <a:ea typeface="Cambria Math" panose="02040503050406030204" pitchFamily="18" charset="0"/>
                      </a:rPr>
                      <m:t>×</m:t>
                    </m:r>
                    <m:r>
                      <m:rPr>
                        <m:nor/>
                      </m:rPr>
                      <a:rPr lang="en-US" b="0" i="0" smtClean="0">
                        <a:ea typeface="Cambria Math" panose="02040503050406030204" pitchFamily="18" charset="0"/>
                      </a:rPr>
                      <m:t> 100</m:t>
                    </m:r>
                  </m:oMath>
                </a14:m>
                <a:endParaRPr lang="en-US" dirty="0" smtClean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dirty="0" smtClean="0">
                    <a:ea typeface="Cambria Math" panose="02040503050406030204" pitchFamily="18" charset="0"/>
                  </a:rPr>
                  <a:t>= 55.4%</a:t>
                </a: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Pb(ClO</a:t>
                </a:r>
                <a:r>
                  <a:rPr lang="en-US" baseline="-25000" dirty="0" smtClean="0"/>
                  <a:t>3</a:t>
                </a:r>
                <a:r>
                  <a:rPr lang="en-US" dirty="0" smtClean="0"/>
                  <a:t>)</a:t>
                </a:r>
                <a:r>
                  <a:rPr lang="en-US" baseline="-25000" dirty="0" smtClean="0"/>
                  <a:t>2</a:t>
                </a:r>
                <a:r>
                  <a:rPr lang="en-US" dirty="0" smtClean="0"/>
                  <a:t> = 207.2 + 2*[35.45 + (3*16)] = 374.1 g/</a:t>
                </a:r>
                <a:r>
                  <a:rPr lang="en-US" dirty="0" err="1" smtClean="0"/>
                  <a:t>mol</a:t>
                </a:r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 err="1" smtClean="0"/>
                  <a:t>Pb</a:t>
                </a:r>
                <a:r>
                  <a:rPr lang="en-US" dirty="0" smtClean="0"/>
                  <a:t> in </a:t>
                </a:r>
                <a:r>
                  <a:rPr lang="en-US" dirty="0" err="1"/>
                  <a:t>Pb</a:t>
                </a:r>
                <a:r>
                  <a:rPr lang="en-US" dirty="0"/>
                  <a:t>(ClO</a:t>
                </a:r>
                <a:r>
                  <a:rPr lang="en-US" baseline="-25000" dirty="0"/>
                  <a:t>3</a:t>
                </a:r>
                <a:r>
                  <a:rPr lang="en-US" dirty="0"/>
                  <a:t>)</a:t>
                </a:r>
                <a:r>
                  <a:rPr lang="en-US" baseline="-25000" dirty="0"/>
                  <a:t>2</a:t>
                </a:r>
                <a:r>
                  <a:rPr lang="en-US" dirty="0" smtClean="0"/>
                  <a:t> </a:t>
                </a:r>
                <a:r>
                  <a:rPr lang="en-US" dirty="0"/>
                  <a:t>= </a:t>
                </a:r>
                <a:r>
                  <a:rPr lang="en-US" dirty="0" smtClean="0"/>
                  <a:t>207.2 g/</a:t>
                </a:r>
                <a:r>
                  <a:rPr lang="en-US" dirty="0" err="1" smtClean="0"/>
                  <a:t>mol</a:t>
                </a:r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% </a:t>
                </a:r>
                <a:r>
                  <a:rPr lang="en-US" dirty="0" err="1" smtClean="0"/>
                  <a:t>Pb</a:t>
                </a:r>
                <a:r>
                  <a:rPr lang="en-US" dirty="0" smtClean="0"/>
                  <a:t> = </a:t>
                </a:r>
                <a:r>
                  <a:rPr lang="en-US" b="0" i="0" smtClean="0">
                    <a:ea typeface="Cambria Math" panose="02040503050406030204" pitchFamily="18" charset="0"/>
                  </a:rPr>
                  <a:t>"207.2</a:t>
                </a:r>
                <a:r>
                  <a:rPr lang="en-US" b="0" i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" /"</a:t>
                </a:r>
                <a:r>
                  <a:rPr lang="en-US" b="0" i="0" smtClean="0">
                    <a:ea typeface="Cambria Math" panose="02040503050406030204" pitchFamily="18" charset="0"/>
                  </a:rPr>
                  <a:t>374.1</a:t>
                </a:r>
                <a:r>
                  <a:rPr lang="en-US" b="0" i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"  " × 100</a:t>
                </a:r>
                <a:r>
                  <a:rPr lang="en-US" b="0" i="0" smtClean="0">
                    <a:ea typeface="Cambria Math" panose="02040503050406030204" pitchFamily="18" charset="0"/>
                  </a:rPr>
                  <a:t>"</a:t>
                </a:r>
                <a:endParaRPr lang="en-US" dirty="0" smtClean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dirty="0" smtClean="0">
                    <a:ea typeface="Cambria Math" panose="02040503050406030204" pitchFamily="18" charset="0"/>
                  </a:rPr>
                  <a:t>= 55.4</a:t>
                </a:r>
                <a:r>
                  <a:rPr lang="en-US" dirty="0" smtClean="0">
                    <a:ea typeface="Cambria Math" panose="02040503050406030204" pitchFamily="18" charset="0"/>
                  </a:rPr>
                  <a:t>%</a:t>
                </a:r>
                <a:endParaRPr lang="en-US" dirty="0" smtClean="0">
                  <a:ea typeface="Cambria Math" panose="02040503050406030204" pitchFamily="18" charset="0"/>
                </a:endParaRP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D7A4D-1315-4E9B-AF99-7F42B47B2F5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8788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 smtClean="0">
                <a:solidFill>
                  <a:schemeClr val="tx1"/>
                </a:solidFill>
              </a:rPr>
              <a:t>10.81 g B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 smtClean="0">
                <a:solidFill>
                  <a:schemeClr val="tx1"/>
                </a:solidFill>
              </a:rPr>
              <a:t>= .85 </a:t>
            </a:r>
            <a:r>
              <a:rPr lang="en-US" sz="1200" b="0" dirty="0" err="1" smtClean="0">
                <a:solidFill>
                  <a:schemeClr val="tx1"/>
                </a:solidFill>
              </a:rPr>
              <a:t>mol</a:t>
            </a:r>
            <a:r>
              <a:rPr lang="en-US" sz="1200" b="0" dirty="0" smtClean="0">
                <a:solidFill>
                  <a:schemeClr val="tx1"/>
                </a:solidFill>
              </a:rPr>
              <a:t> B / .85 = 1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 smtClean="0">
                <a:solidFill>
                  <a:schemeClr val="tx1"/>
                </a:solidFill>
              </a:rPr>
              <a:t>35.45</a:t>
            </a:r>
            <a:r>
              <a:rPr lang="en-US" sz="1200" b="0" baseline="0" dirty="0" smtClean="0">
                <a:solidFill>
                  <a:schemeClr val="tx1"/>
                </a:solidFill>
              </a:rPr>
              <a:t> g Cl</a:t>
            </a:r>
            <a:endParaRPr lang="en-US" sz="1200" b="0" dirty="0" smtClean="0">
              <a:solidFill>
                <a:schemeClr val="tx1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 smtClean="0">
                <a:solidFill>
                  <a:schemeClr val="tx1"/>
                </a:solidFill>
              </a:rPr>
              <a:t>= 2.56 </a:t>
            </a:r>
            <a:r>
              <a:rPr lang="en-US" sz="1200" b="0" dirty="0" err="1" smtClean="0">
                <a:solidFill>
                  <a:schemeClr val="tx1"/>
                </a:solidFill>
              </a:rPr>
              <a:t>mol</a:t>
            </a:r>
            <a:r>
              <a:rPr lang="en-US" sz="1200" b="0" dirty="0" smtClean="0">
                <a:solidFill>
                  <a:schemeClr val="tx1"/>
                </a:solidFill>
              </a:rPr>
              <a:t> Cl / .85 = 3.01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BCl</a:t>
            </a:r>
            <a:r>
              <a:rPr lang="en-US" baseline="-25000" dirty="0" smtClean="0"/>
              <a:t>3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D7A4D-1315-4E9B-AF99-7F42B47B2F5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790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 smtClean="0">
                <a:solidFill>
                  <a:schemeClr val="tx1"/>
                </a:solidFill>
              </a:rPr>
              <a:t>32.07 g 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 smtClean="0">
                <a:solidFill>
                  <a:schemeClr val="tx1"/>
                </a:solidFill>
              </a:rPr>
              <a:t>= 1.56 </a:t>
            </a:r>
            <a:r>
              <a:rPr lang="en-US" sz="1200" b="0" dirty="0" err="1" smtClean="0">
                <a:solidFill>
                  <a:schemeClr val="tx1"/>
                </a:solidFill>
              </a:rPr>
              <a:t>mol</a:t>
            </a:r>
            <a:r>
              <a:rPr lang="en-US" sz="1200" b="0" dirty="0" smtClean="0">
                <a:solidFill>
                  <a:schemeClr val="tx1"/>
                </a:solidFill>
              </a:rPr>
              <a:t> S / 1.56 = 1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baseline="0" dirty="0" smtClean="0">
                <a:solidFill>
                  <a:schemeClr val="tx1"/>
                </a:solidFill>
              </a:rPr>
              <a:t>16 g O</a:t>
            </a:r>
            <a:endParaRPr lang="en-US" sz="1200" b="0" dirty="0" smtClean="0">
              <a:solidFill>
                <a:schemeClr val="tx1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 smtClean="0">
                <a:solidFill>
                  <a:schemeClr val="tx1"/>
                </a:solidFill>
              </a:rPr>
              <a:t>= 3.12 </a:t>
            </a:r>
            <a:r>
              <a:rPr lang="en-US" sz="1200" b="0" dirty="0" err="1" smtClean="0">
                <a:solidFill>
                  <a:schemeClr val="tx1"/>
                </a:solidFill>
              </a:rPr>
              <a:t>mol</a:t>
            </a:r>
            <a:r>
              <a:rPr lang="en-US" sz="1200" b="0" dirty="0" smtClean="0">
                <a:solidFill>
                  <a:schemeClr val="tx1"/>
                </a:solidFill>
              </a:rPr>
              <a:t> O / 1.56 = 2</a:t>
            </a:r>
          </a:p>
          <a:p>
            <a:pPr marL="0" indent="0">
              <a:buNone/>
            </a:pPr>
            <a:r>
              <a:rPr lang="en-US" dirty="0" smtClean="0"/>
              <a:t>SO</a:t>
            </a:r>
            <a:r>
              <a:rPr lang="en-US" baseline="-25000" dirty="0" smtClean="0"/>
              <a:t>2</a:t>
            </a:r>
            <a:r>
              <a:rPr lang="en-US" dirty="0" smtClean="0"/>
              <a:t> = 32.07 + (2*16) = 64.07 g/</a:t>
            </a:r>
            <a:r>
              <a:rPr lang="en-US" dirty="0" err="1" smtClean="0"/>
              <a:t>mol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64/64.07 = 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D7A4D-1315-4E9B-AF99-7F42B47B2F5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95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4DD15-179C-469B-8C43-AA48A7B28532}" type="datetimeFigureOut">
              <a:rPr lang="en-US" smtClean="0"/>
              <a:t>3/31/16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17498-EAC6-4C62-B1D5-9A28FA482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035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4DD15-179C-469B-8C43-AA48A7B28532}" type="datetimeFigureOut">
              <a:rPr lang="en-US" smtClean="0"/>
              <a:t>3/31/16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17498-EAC6-4C62-B1D5-9A28FA482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258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4DD15-179C-469B-8C43-AA48A7B28532}" type="datetimeFigureOut">
              <a:rPr lang="en-US" smtClean="0"/>
              <a:t>3/31/16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17498-EAC6-4C62-B1D5-9A28FA482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244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4DD15-179C-469B-8C43-AA48A7B28532}" type="datetimeFigureOut">
              <a:rPr lang="en-US" smtClean="0"/>
              <a:t>3/31/16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17498-EAC6-4C62-B1D5-9A28FA482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758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4DD15-179C-469B-8C43-AA48A7B28532}" type="datetimeFigureOut">
              <a:rPr lang="en-US" smtClean="0"/>
              <a:t>3/31/16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17498-EAC6-4C62-B1D5-9A28FA482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658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4DD15-179C-469B-8C43-AA48A7B28532}" type="datetimeFigureOut">
              <a:rPr lang="en-US" smtClean="0"/>
              <a:t>3/31/16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17498-EAC6-4C62-B1D5-9A28FA482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512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4DD15-179C-469B-8C43-AA48A7B28532}" type="datetimeFigureOut">
              <a:rPr lang="en-US" smtClean="0"/>
              <a:t>3/31/16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17498-EAC6-4C62-B1D5-9A28FA482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728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4DD15-179C-469B-8C43-AA48A7B28532}" type="datetimeFigureOut">
              <a:rPr lang="en-US" smtClean="0"/>
              <a:t>3/31/16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17498-EAC6-4C62-B1D5-9A28FA482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434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4DD15-179C-469B-8C43-AA48A7B28532}" type="datetimeFigureOut">
              <a:rPr lang="en-US" smtClean="0"/>
              <a:t>3/31/16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17498-EAC6-4C62-B1D5-9A28FA482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074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4DD15-179C-469B-8C43-AA48A7B28532}" type="datetimeFigureOut">
              <a:rPr lang="en-US" smtClean="0"/>
              <a:t>3/31/16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17498-EAC6-4C62-B1D5-9A28FA482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90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4DD15-179C-469B-8C43-AA48A7B28532}" type="datetimeFigureOut">
              <a:rPr lang="en-US" smtClean="0"/>
              <a:t>3/31/16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17498-EAC6-4C62-B1D5-9A28FA482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553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54DD15-179C-469B-8C43-AA48A7B28532}" type="datetimeFigureOut">
              <a:rPr lang="en-US" smtClean="0"/>
              <a:t>3/31/16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817498-EAC6-4C62-B1D5-9A28FA482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685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195834"/>
          </a:xfrm>
        </p:spPr>
        <p:txBody>
          <a:bodyPr/>
          <a:lstStyle/>
          <a:p>
            <a:r>
              <a:rPr lang="en-US" dirty="0" smtClean="0"/>
              <a:t>Mole Relay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309365"/>
          </a:xfrm>
        </p:spPr>
        <p:txBody>
          <a:bodyPr/>
          <a:lstStyle/>
          <a:p>
            <a:r>
              <a:rPr lang="en-US" dirty="0" smtClean="0"/>
              <a:t>Get out the following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Periodic Table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Calculator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Scrap paper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221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3805" y="2631806"/>
            <a:ext cx="10515600" cy="1325563"/>
          </a:xfrm>
        </p:spPr>
        <p:txBody>
          <a:bodyPr/>
          <a:lstStyle/>
          <a:p>
            <a:r>
              <a:rPr lang="en-US" dirty="0"/>
              <a:t>Find the mass in grams of 3.50 moles calcium nitrate</a:t>
            </a:r>
          </a:p>
        </p:txBody>
      </p:sp>
    </p:spTree>
    <p:extLst>
      <p:ext uri="{BB962C8B-B14F-4D97-AF65-F5344CB8AC3E}">
        <p14:creationId xmlns:p14="http://schemas.microsoft.com/office/powerpoint/2010/main" val="3082105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the mass in grams of 3.50 moles calcium nitrate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Ca(NO</a:t>
            </a:r>
            <a:r>
              <a:rPr lang="en-US" baseline="-25000" dirty="0" smtClean="0"/>
              <a:t>3</a:t>
            </a:r>
            <a:r>
              <a:rPr lang="en-US" dirty="0" smtClean="0"/>
              <a:t>)</a:t>
            </a:r>
            <a:r>
              <a:rPr lang="en-US" baseline="-25000" dirty="0" smtClean="0"/>
              <a:t>2</a:t>
            </a:r>
          </a:p>
          <a:p>
            <a:pPr marL="0" indent="0">
              <a:buNone/>
            </a:pPr>
            <a:endParaRPr lang="en-US" baseline="-25000" dirty="0"/>
          </a:p>
          <a:p>
            <a:pPr marL="0" indent="0">
              <a:buNone/>
            </a:pPr>
            <a:r>
              <a:rPr lang="en-US" dirty="0" smtClean="0"/>
              <a:t> = 40.08 + 2*[14.01 + (3*16)] = 164.10 g/</a:t>
            </a:r>
            <a:r>
              <a:rPr lang="en-US" dirty="0" err="1" smtClean="0"/>
              <a:t>mol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345222"/>
              </p:ext>
            </p:extLst>
          </p:nvPr>
        </p:nvGraphicFramePr>
        <p:xfrm>
          <a:off x="1027445" y="3671180"/>
          <a:ext cx="9352926" cy="1441732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117642"/>
                <a:gridCol w="3117642"/>
                <a:gridCol w="3117642"/>
              </a:tblGrid>
              <a:tr h="720866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3.50 </a:t>
                      </a:r>
                      <a:r>
                        <a:rPr lang="en-US" sz="2800" b="0" dirty="0" err="1" smtClean="0">
                          <a:solidFill>
                            <a:schemeClr val="tx1"/>
                          </a:solidFill>
                        </a:rPr>
                        <a:t>mol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 Ca(NO</a:t>
                      </a:r>
                      <a:r>
                        <a:rPr lang="en-US" sz="2800" b="0" baseline="-25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sz="2800" b="0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164.10 g Ca(NO</a:t>
                      </a:r>
                      <a:r>
                        <a:rPr lang="en-US" sz="2800" b="0" baseline="-25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sz="2800" b="0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= 574.35</a:t>
                      </a:r>
                      <a:r>
                        <a:rPr lang="en-US" sz="2800" b="0" baseline="0" dirty="0" smtClean="0">
                          <a:solidFill>
                            <a:schemeClr val="tx1"/>
                          </a:solidFill>
                        </a:rPr>
                        <a:t> g 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Ca(NO</a:t>
                      </a:r>
                      <a:r>
                        <a:rPr lang="en-US" sz="2800" b="0" baseline="-25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sz="2800" b="0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  <a:tr h="720866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US" sz="28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800" b="0" baseline="0" dirty="0" err="1" smtClean="0">
                          <a:solidFill>
                            <a:schemeClr val="tx1"/>
                          </a:solidFill>
                        </a:rPr>
                        <a:t>mol</a:t>
                      </a:r>
                      <a:r>
                        <a:rPr lang="en-US" sz="28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Ca(NO</a:t>
                      </a:r>
                      <a:r>
                        <a:rPr lang="en-US" sz="2800" b="0" baseline="-25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sz="2800" b="0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8131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58" y="2696201"/>
            <a:ext cx="10515600" cy="1395095"/>
          </a:xfrm>
        </p:spPr>
        <p:txBody>
          <a:bodyPr>
            <a:noAutofit/>
          </a:bodyPr>
          <a:lstStyle/>
          <a:p>
            <a:r>
              <a:rPr lang="en-US" dirty="0"/>
              <a:t>Calculate the percent composition of the metal in lead (II) chlorate</a:t>
            </a:r>
          </a:p>
        </p:txBody>
      </p:sp>
    </p:spTree>
    <p:extLst>
      <p:ext uri="{BB962C8B-B14F-4D97-AF65-F5344CB8AC3E}">
        <p14:creationId xmlns:p14="http://schemas.microsoft.com/office/powerpoint/2010/main" val="1325536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99244"/>
            <a:ext cx="10515600" cy="1315256"/>
          </a:xfrm>
        </p:spPr>
        <p:txBody>
          <a:bodyPr>
            <a:noAutofit/>
          </a:bodyPr>
          <a:lstStyle/>
          <a:p>
            <a:r>
              <a:rPr lang="en-US" dirty="0"/>
              <a:t>Calculate the percent composition of the </a:t>
            </a:r>
            <a:r>
              <a:rPr lang="en-US" dirty="0" smtClean="0"/>
              <a:t>metal in </a:t>
            </a:r>
            <a:r>
              <a:rPr lang="en-US" dirty="0"/>
              <a:t>lead (II) </a:t>
            </a:r>
            <a:r>
              <a:rPr lang="en-US" dirty="0" smtClean="0"/>
              <a:t>chlorate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2011680"/>
                <a:ext cx="10515600" cy="460806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Pb(ClO</a:t>
                </a:r>
                <a:r>
                  <a:rPr lang="en-US" baseline="-25000" dirty="0" smtClean="0"/>
                  <a:t>3</a:t>
                </a:r>
                <a:r>
                  <a:rPr lang="en-US" dirty="0" smtClean="0"/>
                  <a:t>)</a:t>
                </a:r>
                <a:r>
                  <a:rPr lang="en-US" baseline="-25000" dirty="0" smtClean="0"/>
                  <a:t>2</a:t>
                </a:r>
                <a:r>
                  <a:rPr lang="en-US" dirty="0" smtClean="0"/>
                  <a:t> = 207.2 + 2*[35.45 + (3*16)] = 374.1 g/</a:t>
                </a:r>
                <a:r>
                  <a:rPr lang="en-US" dirty="0" err="1" smtClean="0"/>
                  <a:t>mol</a:t>
                </a:r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 err="1" smtClean="0"/>
                  <a:t>Pb</a:t>
                </a:r>
                <a:r>
                  <a:rPr lang="en-US" dirty="0" smtClean="0"/>
                  <a:t> in </a:t>
                </a:r>
                <a:r>
                  <a:rPr lang="en-US" dirty="0" err="1"/>
                  <a:t>Pb</a:t>
                </a:r>
                <a:r>
                  <a:rPr lang="en-US" dirty="0"/>
                  <a:t>(ClO</a:t>
                </a:r>
                <a:r>
                  <a:rPr lang="en-US" baseline="-25000" dirty="0"/>
                  <a:t>3</a:t>
                </a:r>
                <a:r>
                  <a:rPr lang="en-US" dirty="0"/>
                  <a:t>)</a:t>
                </a:r>
                <a:r>
                  <a:rPr lang="en-US" baseline="-25000" dirty="0"/>
                  <a:t>2</a:t>
                </a:r>
                <a:r>
                  <a:rPr lang="en-US" dirty="0" smtClean="0"/>
                  <a:t> </a:t>
                </a:r>
                <a:r>
                  <a:rPr lang="en-US" dirty="0"/>
                  <a:t>= </a:t>
                </a:r>
                <a:r>
                  <a:rPr lang="en-US" dirty="0" smtClean="0"/>
                  <a:t>207.2 g/</a:t>
                </a:r>
                <a:r>
                  <a:rPr lang="en-US" dirty="0" err="1" smtClean="0"/>
                  <a:t>mol</a:t>
                </a:r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% </a:t>
                </a:r>
                <a:r>
                  <a:rPr lang="en-US" dirty="0" err="1" smtClean="0"/>
                  <a:t>Pb</a:t>
                </a:r>
                <a:r>
                  <a:rPr lang="en-US" dirty="0" smtClean="0"/>
                  <a:t> = </a:t>
                </a:r>
                <a14:m>
                  <m:oMath xmlns:m="http://schemas.openxmlformats.org/officeDocument/2006/math" xmlns="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b="0" i="0" smtClean="0">
                            <a:ea typeface="Cambria Math" panose="02040503050406030204" pitchFamily="18" charset="0"/>
                          </a:rPr>
                          <m:t>207.2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b="0" i="0" smtClean="0">
                            <a:ea typeface="Cambria Math" panose="02040503050406030204" pitchFamily="18" charset="0"/>
                          </a:rPr>
                          <m:t>374.1</m:t>
                        </m:r>
                      </m:den>
                    </m:f>
                    <m:r>
                      <m:rPr>
                        <m:nor/>
                      </m:rPr>
                      <a:rPr lang="en-US" b="0" i="0" smtClean="0"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b="0" i="0" smtClean="0">
                        <a:ea typeface="Cambria Math" panose="02040503050406030204" pitchFamily="18" charset="0"/>
                      </a:rPr>
                      <m:t>×</m:t>
                    </m:r>
                    <m:r>
                      <m:rPr>
                        <m:nor/>
                      </m:rPr>
                      <a:rPr lang="en-US" b="0" i="0" smtClean="0">
                        <a:ea typeface="Cambria Math" panose="02040503050406030204" pitchFamily="18" charset="0"/>
                      </a:rPr>
                      <m:t> 100</m:t>
                    </m:r>
                  </m:oMath>
                </a14:m>
                <a:endParaRPr lang="en-US" dirty="0" smtClean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dirty="0" smtClean="0">
                    <a:ea typeface="Cambria Math" panose="02040503050406030204" pitchFamily="18" charset="0"/>
                  </a:rPr>
                  <a:t>= 55.4%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2011680"/>
                <a:ext cx="10515600" cy="4608061"/>
              </a:xfrm>
              <a:blipFill rotWithShape="0">
                <a:blip r:embed="rId2"/>
                <a:stretch>
                  <a:fillRect l="-1217" t="-21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6736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5321" y="2387108"/>
            <a:ext cx="10515600" cy="1920875"/>
          </a:xfrm>
        </p:spPr>
        <p:txBody>
          <a:bodyPr>
            <a:noAutofit/>
          </a:bodyPr>
          <a:lstStyle/>
          <a:p>
            <a:r>
              <a:rPr lang="en-US" dirty="0"/>
              <a:t>A compound is composed of 9.2% boron and 90.8% chlorine. Determine its empirical formula.</a:t>
            </a:r>
          </a:p>
        </p:txBody>
      </p:sp>
    </p:spTree>
    <p:extLst>
      <p:ext uri="{BB962C8B-B14F-4D97-AF65-F5344CB8AC3E}">
        <p14:creationId xmlns:p14="http://schemas.microsoft.com/office/powerpoint/2010/main" val="3684946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99244"/>
            <a:ext cx="10515600" cy="1837162"/>
          </a:xfrm>
        </p:spPr>
        <p:txBody>
          <a:bodyPr>
            <a:noAutofit/>
          </a:bodyPr>
          <a:lstStyle/>
          <a:p>
            <a:r>
              <a:rPr lang="en-US" dirty="0"/>
              <a:t>A compound is composed of 9.2% boron and 90.8% chlorine. Determine its empirical formula.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625658"/>
            <a:ext cx="10515600" cy="9940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BCl</a:t>
            </a:r>
            <a:r>
              <a:rPr lang="en-US" baseline="-25000" dirty="0" smtClean="0"/>
              <a:t>3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430141"/>
              </p:ext>
            </p:extLst>
          </p:nvPr>
        </p:nvGraphicFramePr>
        <p:xfrm>
          <a:off x="838200" y="2521478"/>
          <a:ext cx="10066020" cy="103631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905000"/>
                <a:gridCol w="2034540"/>
                <a:gridCol w="6126480"/>
              </a:tblGrid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9.2</a:t>
                      </a:r>
                      <a:r>
                        <a:rPr lang="en-US" sz="2800" b="0" baseline="0" dirty="0" smtClean="0">
                          <a:solidFill>
                            <a:schemeClr val="tx1"/>
                          </a:solidFill>
                        </a:rPr>
                        <a:t> g B</a:t>
                      </a:r>
                      <a:endParaRPr lang="en-US" sz="2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1 </a:t>
                      </a:r>
                      <a:r>
                        <a:rPr lang="en-US" sz="2800" b="0" dirty="0" err="1" smtClean="0">
                          <a:solidFill>
                            <a:schemeClr val="tx1"/>
                          </a:solidFill>
                        </a:rPr>
                        <a:t>mol</a:t>
                      </a:r>
                      <a:r>
                        <a:rPr lang="en-US" sz="2800" b="0" baseline="0" dirty="0" smtClean="0">
                          <a:solidFill>
                            <a:schemeClr val="tx1"/>
                          </a:solidFill>
                        </a:rPr>
                        <a:t> B</a:t>
                      </a:r>
                      <a:endParaRPr lang="en-US" sz="2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= .85 </a:t>
                      </a:r>
                      <a:r>
                        <a:rPr lang="en-US" sz="2800" b="0" dirty="0" err="1" smtClean="0">
                          <a:solidFill>
                            <a:schemeClr val="tx1"/>
                          </a:solidFill>
                        </a:rPr>
                        <a:t>mol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 B / .85 =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10.81 g 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7896747"/>
              </p:ext>
            </p:extLst>
          </p:nvPr>
        </p:nvGraphicFramePr>
        <p:xfrm>
          <a:off x="838200" y="4073568"/>
          <a:ext cx="10066020" cy="103631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905000"/>
                <a:gridCol w="2034540"/>
                <a:gridCol w="6126480"/>
              </a:tblGrid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90.8</a:t>
                      </a:r>
                      <a:r>
                        <a:rPr lang="en-US" sz="2800" b="0" baseline="0" dirty="0" smtClean="0">
                          <a:solidFill>
                            <a:schemeClr val="tx1"/>
                          </a:solidFill>
                        </a:rPr>
                        <a:t> g Cl</a:t>
                      </a:r>
                      <a:endParaRPr lang="en-US" sz="2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1 </a:t>
                      </a:r>
                      <a:r>
                        <a:rPr lang="en-US" sz="2800" b="0" dirty="0" err="1" smtClean="0">
                          <a:solidFill>
                            <a:schemeClr val="tx1"/>
                          </a:solidFill>
                        </a:rPr>
                        <a:t>mol</a:t>
                      </a:r>
                      <a:r>
                        <a:rPr lang="en-US" sz="2800" b="0" baseline="0" dirty="0" smtClean="0">
                          <a:solidFill>
                            <a:schemeClr val="tx1"/>
                          </a:solidFill>
                        </a:rPr>
                        <a:t> Cl</a:t>
                      </a:r>
                      <a:endParaRPr lang="en-US" sz="2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= 2.56 </a:t>
                      </a:r>
                      <a:r>
                        <a:rPr lang="en-US" sz="2800" b="0" dirty="0" err="1" smtClean="0">
                          <a:solidFill>
                            <a:schemeClr val="tx1"/>
                          </a:solidFill>
                        </a:rPr>
                        <a:t>mol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 Cl / .85 = 3.01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35.45</a:t>
                      </a:r>
                      <a:r>
                        <a:rPr lang="en-US" sz="2800" b="0" baseline="0" dirty="0" smtClean="0">
                          <a:solidFill>
                            <a:schemeClr val="tx1"/>
                          </a:solidFill>
                        </a:rPr>
                        <a:t> g Cl</a:t>
                      </a:r>
                      <a:endParaRPr lang="en-US" sz="2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1001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5322" y="2387108"/>
            <a:ext cx="10515600" cy="1943735"/>
          </a:xfrm>
        </p:spPr>
        <p:txBody>
          <a:bodyPr>
            <a:noAutofit/>
          </a:bodyPr>
          <a:lstStyle/>
          <a:p>
            <a:r>
              <a:rPr lang="en-US" dirty="0"/>
              <a:t>A compound is composed of 50.1% sulfur and 49.9% oxygen and has a molar mass of 64 g/mol. Determine its molecular </a:t>
            </a:r>
            <a:r>
              <a:rPr lang="en-US" dirty="0" smtClean="0"/>
              <a:t>formula.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245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99244"/>
            <a:ext cx="10515600" cy="1863896"/>
          </a:xfrm>
        </p:spPr>
        <p:txBody>
          <a:bodyPr>
            <a:noAutofit/>
          </a:bodyPr>
          <a:lstStyle/>
          <a:p>
            <a:r>
              <a:rPr lang="en-US" dirty="0"/>
              <a:t>A compound is composed of 50.1% sulfur and 49.9% oxygen and has a molar mass of 64 g/mol. Determine its molecular formula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625658"/>
            <a:ext cx="10515600" cy="9940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SO</a:t>
            </a:r>
            <a:r>
              <a:rPr lang="en-US" baseline="-25000" dirty="0" smtClean="0"/>
              <a:t>2</a:t>
            </a:r>
            <a:r>
              <a:rPr lang="en-US" dirty="0" smtClean="0"/>
              <a:t> = 32.07 + (2*16) = 64.07 g/</a:t>
            </a:r>
            <a:r>
              <a:rPr lang="en-US" dirty="0" err="1" smtClean="0"/>
              <a:t>mol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64/64.07 = 1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6056854"/>
              </p:ext>
            </p:extLst>
          </p:nvPr>
        </p:nvGraphicFramePr>
        <p:xfrm>
          <a:off x="838200" y="2521478"/>
          <a:ext cx="10066020" cy="103631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905000"/>
                <a:gridCol w="2034540"/>
                <a:gridCol w="6126480"/>
              </a:tblGrid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baseline="0" dirty="0" smtClean="0">
                          <a:solidFill>
                            <a:schemeClr val="tx1"/>
                          </a:solidFill>
                        </a:rPr>
                        <a:t>50.1 g S</a:t>
                      </a:r>
                      <a:endParaRPr lang="en-US" sz="2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1 </a:t>
                      </a:r>
                      <a:r>
                        <a:rPr lang="en-US" sz="2800" b="0" dirty="0" err="1" smtClean="0">
                          <a:solidFill>
                            <a:schemeClr val="tx1"/>
                          </a:solidFill>
                        </a:rPr>
                        <a:t>mol</a:t>
                      </a:r>
                      <a:r>
                        <a:rPr lang="en-US" sz="2800" b="0" baseline="0" dirty="0" smtClean="0">
                          <a:solidFill>
                            <a:schemeClr val="tx1"/>
                          </a:solidFill>
                        </a:rPr>
                        <a:t> S</a:t>
                      </a:r>
                      <a:endParaRPr lang="en-US" sz="2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= 1.56 </a:t>
                      </a:r>
                      <a:r>
                        <a:rPr lang="en-US" sz="2800" b="0" dirty="0" err="1" smtClean="0">
                          <a:solidFill>
                            <a:schemeClr val="tx1"/>
                          </a:solidFill>
                        </a:rPr>
                        <a:t>mol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 S / 1.56 =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32.07 g 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4347148"/>
              </p:ext>
            </p:extLst>
          </p:nvPr>
        </p:nvGraphicFramePr>
        <p:xfrm>
          <a:off x="838200" y="4073568"/>
          <a:ext cx="10066020" cy="103631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905000"/>
                <a:gridCol w="2034540"/>
                <a:gridCol w="6126480"/>
              </a:tblGrid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49.9</a:t>
                      </a:r>
                      <a:r>
                        <a:rPr lang="en-US" sz="2800" b="0" baseline="0" dirty="0" smtClean="0">
                          <a:solidFill>
                            <a:schemeClr val="tx1"/>
                          </a:solidFill>
                        </a:rPr>
                        <a:t> g O</a:t>
                      </a:r>
                      <a:endParaRPr lang="en-US" sz="2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1 </a:t>
                      </a:r>
                      <a:r>
                        <a:rPr lang="en-US" sz="2800" b="0" dirty="0" err="1" smtClean="0">
                          <a:solidFill>
                            <a:schemeClr val="tx1"/>
                          </a:solidFill>
                        </a:rPr>
                        <a:t>mol</a:t>
                      </a:r>
                      <a:r>
                        <a:rPr lang="en-US" sz="2800" b="0" baseline="0" dirty="0" smtClean="0">
                          <a:solidFill>
                            <a:schemeClr val="tx1"/>
                          </a:solidFill>
                        </a:rPr>
                        <a:t> O</a:t>
                      </a:r>
                      <a:endParaRPr lang="en-US" sz="2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= 3.12 </a:t>
                      </a:r>
                      <a:r>
                        <a:rPr lang="en-US" sz="2800" b="0" dirty="0" err="1" smtClean="0">
                          <a:solidFill>
                            <a:schemeClr val="tx1"/>
                          </a:solidFill>
                        </a:rPr>
                        <a:t>mol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 O / 1.56 =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baseline="0" dirty="0" smtClean="0">
                          <a:solidFill>
                            <a:schemeClr val="tx1"/>
                          </a:solidFill>
                        </a:rPr>
                        <a:t>16 g O</a:t>
                      </a:r>
                      <a:endParaRPr lang="en-US" sz="2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2828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BONUS ROUND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688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the mass in grams of 1.00 x 10</a:t>
            </a:r>
            <a:r>
              <a:rPr lang="en-US" baseline="30000" dirty="0" smtClean="0"/>
              <a:t>23</a:t>
            </a:r>
            <a:r>
              <a:rPr lang="en-US" dirty="0" smtClean="0"/>
              <a:t> molecules carbon dioxide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713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Use the periodic table to find formula mass of any given compound</a:t>
            </a:r>
          </a:p>
          <a:p>
            <a:pPr lvl="0"/>
            <a:r>
              <a:rPr lang="en-US" dirty="0"/>
              <a:t>Convert quantities through dimensional analysis to change the measured </a:t>
            </a:r>
            <a:r>
              <a:rPr lang="en-US" dirty="0" smtClean="0"/>
              <a:t>units</a:t>
            </a:r>
          </a:p>
          <a:p>
            <a:pPr lvl="0"/>
            <a:r>
              <a:rPr lang="en-US" dirty="0" smtClean="0"/>
              <a:t>Calculate </a:t>
            </a:r>
            <a:r>
              <a:rPr lang="en-US" dirty="0"/>
              <a:t>the percent composition of </a:t>
            </a:r>
            <a:r>
              <a:rPr lang="en-US" dirty="0" smtClean="0"/>
              <a:t>elements in a compound </a:t>
            </a:r>
            <a:r>
              <a:rPr lang="en-US" dirty="0"/>
              <a:t>using formula mass.</a:t>
            </a:r>
          </a:p>
          <a:p>
            <a:pPr lvl="0"/>
            <a:r>
              <a:rPr lang="en-US" dirty="0"/>
              <a:t>Use a percent composition of a compound to </a:t>
            </a:r>
            <a:r>
              <a:rPr lang="en-US" dirty="0" smtClean="0"/>
              <a:t>determine the </a:t>
            </a:r>
            <a:r>
              <a:rPr lang="en-US" dirty="0"/>
              <a:t>empirical and molecular </a:t>
            </a:r>
            <a:r>
              <a:rPr lang="en-US" dirty="0" smtClean="0"/>
              <a:t>formula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6618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the mass in grams of 1.00 x 10</a:t>
            </a:r>
            <a:r>
              <a:rPr lang="en-US" baseline="30000" dirty="0" smtClean="0"/>
              <a:t>23</a:t>
            </a:r>
            <a:r>
              <a:rPr lang="en-US" dirty="0" smtClean="0"/>
              <a:t> molecules carbon dioxide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CO</a:t>
            </a:r>
            <a:r>
              <a:rPr lang="en-US" baseline="-25000" dirty="0" smtClean="0"/>
              <a:t>2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= 12.01 + (2*16) = 44.01 g/</a:t>
            </a:r>
            <a:r>
              <a:rPr lang="en-US" dirty="0" err="1" smtClean="0"/>
              <a:t>mol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baseline="-25000" dirty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399847"/>
              </p:ext>
            </p:extLst>
          </p:nvPr>
        </p:nvGraphicFramePr>
        <p:xfrm>
          <a:off x="838200" y="3722696"/>
          <a:ext cx="9352928" cy="188975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317124"/>
                <a:gridCol w="2331076"/>
                <a:gridCol w="2163651"/>
                <a:gridCol w="2541077"/>
              </a:tblGrid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1.00 x</a:t>
                      </a:r>
                      <a:r>
                        <a:rPr lang="en-US" sz="2800" b="0" baseline="0" dirty="0" smtClean="0">
                          <a:solidFill>
                            <a:schemeClr val="tx1"/>
                          </a:solidFill>
                        </a:rPr>
                        <a:t> 10</a:t>
                      </a:r>
                      <a:r>
                        <a:rPr lang="en-US" sz="2800" b="0" baseline="30000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r>
                        <a:rPr lang="en-US" sz="2800" b="0" baseline="0" dirty="0" smtClean="0">
                          <a:solidFill>
                            <a:schemeClr val="tx1"/>
                          </a:solidFill>
                        </a:rPr>
                        <a:t> molecules 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CO</a:t>
                      </a:r>
                      <a:r>
                        <a:rPr lang="en-US" sz="2800" b="0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1 </a:t>
                      </a:r>
                      <a:r>
                        <a:rPr lang="en-US" sz="2800" b="0" dirty="0" err="1" smtClean="0">
                          <a:solidFill>
                            <a:schemeClr val="tx1"/>
                          </a:solidFill>
                        </a:rPr>
                        <a:t>mol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 CO</a:t>
                      </a:r>
                      <a:r>
                        <a:rPr lang="en-US" sz="2800" b="0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44.01 g CO</a:t>
                      </a:r>
                      <a:r>
                        <a:rPr lang="en-US" sz="2800" b="0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= 7.31 </a:t>
                      </a:r>
                      <a:r>
                        <a:rPr lang="en-US" sz="2800" b="0" smtClean="0">
                          <a:solidFill>
                            <a:schemeClr val="tx1"/>
                          </a:solidFill>
                        </a:rPr>
                        <a:t>g CO</a:t>
                      </a:r>
                      <a:r>
                        <a:rPr lang="en-US" sz="2800" b="0" baseline="-2500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800" b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6.02 x</a:t>
                      </a:r>
                      <a:r>
                        <a:rPr lang="en-US" sz="2800" b="0" baseline="0" dirty="0" smtClean="0">
                          <a:solidFill>
                            <a:schemeClr val="tx1"/>
                          </a:solidFill>
                        </a:rPr>
                        <a:t> 10</a:t>
                      </a:r>
                      <a:r>
                        <a:rPr lang="en-US" sz="2800" b="0" baseline="30000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r>
                        <a:rPr lang="en-US" sz="2800" b="0" baseline="0" dirty="0" smtClean="0">
                          <a:solidFill>
                            <a:schemeClr val="tx1"/>
                          </a:solidFill>
                        </a:rPr>
                        <a:t> molecules 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CO</a:t>
                      </a:r>
                      <a:r>
                        <a:rPr lang="en-US" sz="2800" b="0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1 </a:t>
                      </a:r>
                      <a:r>
                        <a:rPr lang="en-US" sz="2800" b="0" dirty="0" err="1" smtClean="0">
                          <a:solidFill>
                            <a:schemeClr val="tx1"/>
                          </a:solidFill>
                        </a:rPr>
                        <a:t>mol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 CO</a:t>
                      </a:r>
                      <a:r>
                        <a:rPr lang="en-US" sz="2800" b="0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21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 the number of </a:t>
            </a:r>
            <a:r>
              <a:rPr lang="en-US" dirty="0" smtClean="0"/>
              <a:t>iron atoms in </a:t>
            </a:r>
            <a:r>
              <a:rPr lang="en-US" dirty="0"/>
              <a:t>2.25 moles iron (</a:t>
            </a:r>
            <a:r>
              <a:rPr lang="en-US" dirty="0" smtClean="0"/>
              <a:t>II) </a:t>
            </a:r>
            <a:r>
              <a:rPr lang="en-US" dirty="0"/>
              <a:t>phosphate</a:t>
            </a:r>
          </a:p>
        </p:txBody>
      </p:sp>
    </p:spTree>
    <p:extLst>
      <p:ext uri="{BB962C8B-B14F-4D97-AF65-F5344CB8AC3E}">
        <p14:creationId xmlns:p14="http://schemas.microsoft.com/office/powerpoint/2010/main" val="3061079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 the number of </a:t>
            </a:r>
            <a:r>
              <a:rPr lang="en-US" dirty="0" smtClean="0"/>
              <a:t>iron atoms in </a:t>
            </a:r>
            <a:r>
              <a:rPr lang="en-US" dirty="0"/>
              <a:t>2.25 moles iron (</a:t>
            </a:r>
            <a:r>
              <a:rPr lang="en-US" dirty="0" smtClean="0"/>
              <a:t>II) </a:t>
            </a:r>
            <a:r>
              <a:rPr lang="en-US" dirty="0"/>
              <a:t>phosphate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Fe</a:t>
            </a:r>
            <a:r>
              <a:rPr lang="en-US" baseline="-25000" dirty="0" smtClean="0"/>
              <a:t>3</a:t>
            </a:r>
            <a:r>
              <a:rPr lang="en-US" dirty="0" smtClean="0"/>
              <a:t>(PO</a:t>
            </a:r>
            <a:r>
              <a:rPr lang="en-US" baseline="-25000" dirty="0" smtClean="0"/>
              <a:t>4</a:t>
            </a:r>
            <a:r>
              <a:rPr lang="en-US" dirty="0" smtClean="0"/>
              <a:t>)</a:t>
            </a:r>
            <a:r>
              <a:rPr lang="en-US" baseline="-25000" dirty="0" smtClean="0"/>
              <a:t>2</a:t>
            </a:r>
          </a:p>
          <a:p>
            <a:pPr marL="0" indent="0">
              <a:buNone/>
            </a:pPr>
            <a:endParaRPr lang="en-US" baseline="-25000" dirty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0607325"/>
              </p:ext>
            </p:extLst>
          </p:nvPr>
        </p:nvGraphicFramePr>
        <p:xfrm>
          <a:off x="838200" y="2782538"/>
          <a:ext cx="9352928" cy="188975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956515"/>
                <a:gridCol w="3103809"/>
                <a:gridCol w="2292439"/>
                <a:gridCol w="2000165"/>
              </a:tblGrid>
              <a:tr h="0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2.25 </a:t>
                      </a:r>
                      <a:r>
                        <a:rPr lang="en-US" sz="2800" b="0" dirty="0" err="1" smtClean="0">
                          <a:solidFill>
                            <a:schemeClr val="tx1"/>
                          </a:solidFill>
                        </a:rPr>
                        <a:t>mol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 Fe</a:t>
                      </a:r>
                      <a:r>
                        <a:rPr lang="en-US" sz="2800" b="0" baseline="-25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(PO</a:t>
                      </a:r>
                      <a:r>
                        <a:rPr lang="en-US" sz="2800" b="0" baseline="-25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sz="2800" b="0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6.02 x</a:t>
                      </a:r>
                      <a:r>
                        <a:rPr lang="en-US" sz="2800" b="0" baseline="0" dirty="0" smtClean="0">
                          <a:solidFill>
                            <a:schemeClr val="tx1"/>
                          </a:solidFill>
                        </a:rPr>
                        <a:t> 10</a:t>
                      </a:r>
                      <a:r>
                        <a:rPr lang="en-US" sz="2800" b="0" baseline="30000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r>
                        <a:rPr lang="en-US" sz="2800" b="0" baseline="0" dirty="0" smtClean="0">
                          <a:solidFill>
                            <a:schemeClr val="tx1"/>
                          </a:solidFill>
                        </a:rPr>
                        <a:t> molecules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 Fe</a:t>
                      </a:r>
                      <a:r>
                        <a:rPr lang="en-US" sz="2800" b="0" baseline="-25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(PO</a:t>
                      </a:r>
                      <a:r>
                        <a:rPr lang="en-US" sz="2800" b="0" baseline="-25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sz="2800" b="0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baseline="0" dirty="0" smtClean="0">
                          <a:solidFill>
                            <a:schemeClr val="tx1"/>
                          </a:solidFill>
                        </a:rPr>
                        <a:t>3 atoms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 Fe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= 4.06 x</a:t>
                      </a:r>
                      <a:r>
                        <a:rPr lang="en-US" sz="2800" b="0" baseline="0" dirty="0" smtClean="0">
                          <a:solidFill>
                            <a:schemeClr val="tx1"/>
                          </a:solidFill>
                        </a:rPr>
                        <a:t> 10</a:t>
                      </a:r>
                      <a:r>
                        <a:rPr lang="en-US" sz="2800" b="0" baseline="30000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r>
                        <a:rPr lang="en-US" sz="28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atoms Fe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US" sz="28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800" b="0" baseline="0" dirty="0" err="1" smtClean="0">
                          <a:solidFill>
                            <a:schemeClr val="tx1"/>
                          </a:solidFill>
                        </a:rPr>
                        <a:t>mol</a:t>
                      </a:r>
                      <a:r>
                        <a:rPr lang="en-US" sz="28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Fe</a:t>
                      </a:r>
                      <a:r>
                        <a:rPr lang="en-US" sz="2800" b="0" baseline="-25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(PO</a:t>
                      </a:r>
                      <a:r>
                        <a:rPr lang="en-US" sz="2800" b="0" baseline="-25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sz="2800" b="0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baseline="0" dirty="0" smtClean="0">
                          <a:solidFill>
                            <a:schemeClr val="tx1"/>
                          </a:solidFill>
                        </a:rPr>
                        <a:t>1 molecule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 Fe</a:t>
                      </a:r>
                      <a:r>
                        <a:rPr lang="en-US" sz="2800" b="0" baseline="-25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(PO</a:t>
                      </a:r>
                      <a:r>
                        <a:rPr lang="en-US" sz="2800" b="0" baseline="-25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sz="2800" b="0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3885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95095"/>
          </a:xfrm>
        </p:spPr>
        <p:txBody>
          <a:bodyPr>
            <a:noAutofit/>
          </a:bodyPr>
          <a:lstStyle/>
          <a:p>
            <a:r>
              <a:rPr lang="en-US" dirty="0"/>
              <a:t>Calculate the percent composition of the metal in Ag</a:t>
            </a:r>
            <a:r>
              <a:rPr lang="en-US" baseline="-25000" dirty="0"/>
              <a:t>2</a:t>
            </a:r>
            <a:r>
              <a:rPr lang="en-US" dirty="0"/>
              <a:t>C</a:t>
            </a:r>
            <a:r>
              <a:rPr lang="en-US" baseline="-25000" dirty="0"/>
              <a:t>4</a:t>
            </a:r>
            <a:r>
              <a:rPr lang="en-US" dirty="0"/>
              <a:t>H</a:t>
            </a:r>
            <a:r>
              <a:rPr lang="en-US" baseline="-25000" dirty="0"/>
              <a:t>4</a:t>
            </a:r>
            <a:r>
              <a:rPr lang="en-US" dirty="0"/>
              <a:t>O</a:t>
            </a:r>
            <a:r>
              <a:rPr lang="en-US" baseline="-25000" dirty="0"/>
              <a:t>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0196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99244"/>
            <a:ext cx="10515600" cy="1315256"/>
          </a:xfrm>
        </p:spPr>
        <p:txBody>
          <a:bodyPr>
            <a:noAutofit/>
          </a:bodyPr>
          <a:lstStyle/>
          <a:p>
            <a:r>
              <a:rPr lang="en-US" dirty="0"/>
              <a:t>Calculate the percent composition of the metal in </a:t>
            </a:r>
            <a:r>
              <a:rPr lang="en-US" dirty="0" smtClean="0"/>
              <a:t>Ag</a:t>
            </a:r>
            <a:r>
              <a:rPr lang="en-US" baseline="-25000" dirty="0" smtClean="0"/>
              <a:t>2</a:t>
            </a:r>
            <a:r>
              <a:rPr lang="en-US" dirty="0" smtClean="0"/>
              <a:t>C</a:t>
            </a:r>
            <a:r>
              <a:rPr lang="en-US" baseline="-25000" dirty="0" smtClean="0"/>
              <a:t>4</a:t>
            </a:r>
            <a:r>
              <a:rPr lang="en-US" dirty="0" smtClean="0"/>
              <a:t>H</a:t>
            </a:r>
            <a:r>
              <a:rPr lang="en-US" baseline="-25000" dirty="0" smtClean="0"/>
              <a:t>4</a:t>
            </a:r>
            <a:r>
              <a:rPr lang="en-US" dirty="0" smtClean="0"/>
              <a:t>O</a:t>
            </a:r>
            <a:r>
              <a:rPr lang="en-US" baseline="-25000" dirty="0"/>
              <a:t>6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2011680"/>
                <a:ext cx="10515600" cy="460806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Ag</a:t>
                </a:r>
                <a:r>
                  <a:rPr lang="en-US" baseline="-25000" dirty="0" smtClean="0"/>
                  <a:t>2</a:t>
                </a:r>
                <a:r>
                  <a:rPr lang="en-US" dirty="0" smtClean="0"/>
                  <a:t>C</a:t>
                </a:r>
                <a:r>
                  <a:rPr lang="en-US" baseline="-25000" dirty="0" smtClean="0"/>
                  <a:t>4</a:t>
                </a:r>
                <a:r>
                  <a:rPr lang="en-US" dirty="0" smtClean="0"/>
                  <a:t>H</a:t>
                </a:r>
                <a:r>
                  <a:rPr lang="en-US" baseline="-25000" dirty="0" smtClean="0"/>
                  <a:t>4</a:t>
                </a:r>
                <a:r>
                  <a:rPr lang="en-US" dirty="0" smtClean="0"/>
                  <a:t>O</a:t>
                </a:r>
                <a:r>
                  <a:rPr lang="en-US" baseline="-25000" dirty="0" smtClean="0"/>
                  <a:t>6</a:t>
                </a:r>
                <a:r>
                  <a:rPr lang="en-US" dirty="0" smtClean="0"/>
                  <a:t> = (2*107.87) + (4*12.01) + (4*1.01) + (6*16) = 363.82 g/</a:t>
                </a:r>
                <a:r>
                  <a:rPr lang="en-US" dirty="0" err="1" smtClean="0"/>
                  <a:t>mol</a:t>
                </a:r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Ag in </a:t>
                </a:r>
                <a:r>
                  <a:rPr lang="en-US" dirty="0"/>
                  <a:t>Ag</a:t>
                </a:r>
                <a:r>
                  <a:rPr lang="en-US" baseline="-25000" dirty="0"/>
                  <a:t>2</a:t>
                </a:r>
                <a:r>
                  <a:rPr lang="en-US" dirty="0"/>
                  <a:t>C</a:t>
                </a:r>
                <a:r>
                  <a:rPr lang="en-US" baseline="-25000" dirty="0"/>
                  <a:t>4</a:t>
                </a:r>
                <a:r>
                  <a:rPr lang="en-US" dirty="0"/>
                  <a:t>H</a:t>
                </a:r>
                <a:r>
                  <a:rPr lang="en-US" baseline="-25000" dirty="0"/>
                  <a:t>4</a:t>
                </a:r>
                <a:r>
                  <a:rPr lang="en-US" dirty="0"/>
                  <a:t>O</a:t>
                </a:r>
                <a:r>
                  <a:rPr lang="en-US" baseline="-25000" dirty="0"/>
                  <a:t>6</a:t>
                </a:r>
                <a:r>
                  <a:rPr lang="en-US" dirty="0" smtClean="0"/>
                  <a:t> </a:t>
                </a:r>
                <a:r>
                  <a:rPr lang="en-US" dirty="0"/>
                  <a:t>= (2*107.87) </a:t>
                </a:r>
                <a:r>
                  <a:rPr lang="en-US" dirty="0" smtClean="0"/>
                  <a:t>= 215.74 g/</a:t>
                </a:r>
                <a:r>
                  <a:rPr lang="en-US" dirty="0" err="1" smtClean="0"/>
                  <a:t>mol</a:t>
                </a:r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% Ag = </a:t>
                </a:r>
                <a14:m>
                  <m:oMath xmlns:m="http://schemas.openxmlformats.org/officeDocument/2006/math" xmlns="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b="0" i="0" smtClean="0">
                            <a:ea typeface="Cambria Math" panose="02040503050406030204" pitchFamily="18" charset="0"/>
                          </a:rPr>
                          <m:t>215.74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b="0" i="0" smtClean="0">
                            <a:ea typeface="Cambria Math" panose="02040503050406030204" pitchFamily="18" charset="0"/>
                          </a:rPr>
                          <m:t>363.82</m:t>
                        </m:r>
                      </m:den>
                    </m:f>
                    <m:r>
                      <m:rPr>
                        <m:nor/>
                      </m:rPr>
                      <a:rPr lang="en-US" b="0" i="0" smtClean="0"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b="0" i="0" smtClean="0">
                        <a:ea typeface="Cambria Math" panose="02040503050406030204" pitchFamily="18" charset="0"/>
                      </a:rPr>
                      <m:t>×</m:t>
                    </m:r>
                    <m:r>
                      <m:rPr>
                        <m:nor/>
                      </m:rPr>
                      <a:rPr lang="en-US" b="0" i="0" smtClean="0">
                        <a:ea typeface="Cambria Math" panose="02040503050406030204" pitchFamily="18" charset="0"/>
                      </a:rPr>
                      <m:t> 100</m:t>
                    </m:r>
                  </m:oMath>
                </a14:m>
                <a:endParaRPr lang="en-US" dirty="0" smtClean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dirty="0" smtClean="0">
                    <a:ea typeface="Cambria Math" panose="02040503050406030204" pitchFamily="18" charset="0"/>
                  </a:rPr>
                  <a:t>= 59.3%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2011680"/>
                <a:ext cx="10515600" cy="4608061"/>
              </a:xfrm>
              <a:blipFill rotWithShape="0">
                <a:blip r:embed="rId2"/>
                <a:stretch>
                  <a:fillRect l="-1217" t="-2116" r="-2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404315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Problem is presented to the class and timer is started</a:t>
            </a:r>
          </a:p>
          <a:p>
            <a:r>
              <a:rPr lang="en-US" dirty="0" smtClean="0"/>
              <a:t>One student from each group will work until the timer goes off</a:t>
            </a:r>
          </a:p>
          <a:p>
            <a:r>
              <a:rPr lang="en-US" dirty="0" smtClean="0"/>
              <a:t>When the timer goes off, STOP WORKING</a:t>
            </a:r>
          </a:p>
          <a:p>
            <a:r>
              <a:rPr lang="en-US" dirty="0" smtClean="0"/>
              <a:t>Pass the boards and reset timer</a:t>
            </a:r>
          </a:p>
          <a:p>
            <a:r>
              <a:rPr lang="en-US" dirty="0" smtClean="0"/>
              <a:t>Board will be passed at each timer mark until all work is COMPLETE and CORRECT</a:t>
            </a:r>
          </a:p>
          <a:p>
            <a:r>
              <a:rPr lang="en-US" dirty="0" smtClean="0"/>
              <a:t>At the end of the row, pass the board back across, do not walk it over</a:t>
            </a:r>
          </a:p>
          <a:p>
            <a:r>
              <a:rPr lang="en-US" dirty="0" smtClean="0"/>
              <a:t>First three right answers will get points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6684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96201"/>
            <a:ext cx="10515600" cy="1325563"/>
          </a:xfrm>
        </p:spPr>
        <p:txBody>
          <a:bodyPr/>
          <a:lstStyle/>
          <a:p>
            <a:r>
              <a:rPr lang="en-US" dirty="0"/>
              <a:t>Find the molecular mass of </a:t>
            </a:r>
            <a:r>
              <a:rPr lang="en-US" dirty="0" smtClean="0"/>
              <a:t>Ba(C</a:t>
            </a:r>
            <a:r>
              <a:rPr lang="en-US" baseline="-25000" dirty="0" smtClean="0"/>
              <a:t>2</a:t>
            </a:r>
            <a:r>
              <a:rPr lang="en-US" dirty="0" smtClean="0"/>
              <a:t>H</a:t>
            </a:r>
            <a:r>
              <a:rPr lang="en-US" baseline="-25000" dirty="0" smtClean="0"/>
              <a:t>3</a:t>
            </a:r>
            <a:r>
              <a:rPr lang="en-US" dirty="0" smtClean="0"/>
              <a:t>O</a:t>
            </a:r>
            <a:r>
              <a:rPr lang="en-US" baseline="-25000" dirty="0" smtClean="0"/>
              <a:t>2</a:t>
            </a:r>
            <a:r>
              <a:rPr lang="en-US" dirty="0" smtClean="0"/>
              <a:t>)</a:t>
            </a:r>
            <a:r>
              <a:rPr lang="en-US" baseline="-25000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5658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 the molecular mass of </a:t>
            </a:r>
            <a:r>
              <a:rPr lang="en-US" dirty="0" smtClean="0"/>
              <a:t>Ba(C</a:t>
            </a:r>
            <a:r>
              <a:rPr lang="en-US" baseline="-25000" dirty="0" smtClean="0"/>
              <a:t>2</a:t>
            </a:r>
            <a:r>
              <a:rPr lang="en-US" dirty="0" smtClean="0"/>
              <a:t>H</a:t>
            </a:r>
            <a:r>
              <a:rPr lang="en-US" baseline="-25000" dirty="0" smtClean="0"/>
              <a:t>3</a:t>
            </a:r>
            <a:r>
              <a:rPr lang="en-US" dirty="0" smtClean="0"/>
              <a:t>O</a:t>
            </a:r>
            <a:r>
              <a:rPr lang="en-US" baseline="-25000" dirty="0" smtClean="0"/>
              <a:t>2</a:t>
            </a:r>
            <a:r>
              <a:rPr lang="en-US" dirty="0" smtClean="0"/>
              <a:t>)</a:t>
            </a:r>
            <a:r>
              <a:rPr lang="en-US" baseline="-25000" dirty="0" smtClean="0"/>
              <a:t>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137.33 g/</a:t>
            </a:r>
            <a:r>
              <a:rPr lang="en-US" dirty="0" err="1" smtClean="0"/>
              <a:t>mol</a:t>
            </a:r>
            <a:r>
              <a:rPr lang="en-US" dirty="0" smtClean="0"/>
              <a:t> + 2*[(2*12.01 g/</a:t>
            </a:r>
            <a:r>
              <a:rPr lang="en-US" dirty="0" err="1" smtClean="0"/>
              <a:t>mol</a:t>
            </a:r>
            <a:r>
              <a:rPr lang="en-US" dirty="0" smtClean="0"/>
              <a:t>) + (3*1.01 g/</a:t>
            </a:r>
            <a:r>
              <a:rPr lang="en-US" dirty="0" err="1" smtClean="0"/>
              <a:t>mol</a:t>
            </a:r>
            <a:r>
              <a:rPr lang="en-US" dirty="0" smtClean="0"/>
              <a:t>) + (2*16 g/</a:t>
            </a:r>
            <a:r>
              <a:rPr lang="en-US" dirty="0" err="1" smtClean="0"/>
              <a:t>mol</a:t>
            </a:r>
            <a:r>
              <a:rPr lang="en-US" dirty="0" smtClean="0"/>
              <a:t>)]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= 137.33 + 2*[24.02 g/</a:t>
            </a:r>
            <a:r>
              <a:rPr lang="en-US" dirty="0" err="1" smtClean="0"/>
              <a:t>mol</a:t>
            </a:r>
            <a:r>
              <a:rPr lang="en-US" dirty="0" smtClean="0"/>
              <a:t> + 3.03 g/</a:t>
            </a:r>
            <a:r>
              <a:rPr lang="en-US" dirty="0" err="1" smtClean="0"/>
              <a:t>mol</a:t>
            </a:r>
            <a:r>
              <a:rPr lang="en-US" dirty="0" smtClean="0"/>
              <a:t> + 32 g/</a:t>
            </a:r>
            <a:r>
              <a:rPr lang="en-US" dirty="0" err="1" smtClean="0"/>
              <a:t>mol</a:t>
            </a:r>
            <a:r>
              <a:rPr lang="en-US" dirty="0" smtClean="0"/>
              <a:t>]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= 137.33 + 2*[59.05 g/</a:t>
            </a:r>
            <a:r>
              <a:rPr lang="en-US" dirty="0" err="1" smtClean="0"/>
              <a:t>mol</a:t>
            </a:r>
            <a:r>
              <a:rPr lang="en-US" dirty="0" smtClean="0"/>
              <a:t>]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= 255.43 g/</a:t>
            </a:r>
            <a:r>
              <a:rPr lang="en-US" dirty="0" err="1" smtClean="0"/>
              <a:t>mol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11451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0927" y="2940899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Find the formula mass of magnesium sulfate </a:t>
            </a:r>
            <a:r>
              <a:rPr lang="en-US" dirty="0" err="1" smtClean="0"/>
              <a:t>heptahydrate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40091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Find the formula mass of magnesium sulfate </a:t>
            </a:r>
            <a:r>
              <a:rPr lang="en-US" dirty="0" err="1" smtClean="0"/>
              <a:t>heptahydrate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MgSO</a:t>
            </a:r>
            <a:r>
              <a:rPr lang="en-US" baseline="-25000" dirty="0" smtClean="0"/>
              <a:t>4</a:t>
            </a:r>
            <a:r>
              <a:rPr lang="en-US" dirty="0" smtClean="0"/>
              <a:t> ● 7H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24.31 g/</a:t>
            </a:r>
            <a:r>
              <a:rPr lang="en-US" dirty="0" err="1" smtClean="0"/>
              <a:t>mol</a:t>
            </a:r>
            <a:r>
              <a:rPr lang="en-US" dirty="0" smtClean="0"/>
              <a:t> + 32.07 g/</a:t>
            </a:r>
            <a:r>
              <a:rPr lang="en-US" dirty="0" err="1" smtClean="0"/>
              <a:t>mol</a:t>
            </a:r>
            <a:r>
              <a:rPr lang="en-US" dirty="0" smtClean="0"/>
              <a:t> + (4*16 g/</a:t>
            </a:r>
            <a:r>
              <a:rPr lang="en-US" dirty="0" err="1" smtClean="0"/>
              <a:t>mol</a:t>
            </a:r>
            <a:r>
              <a:rPr lang="en-US" dirty="0" smtClean="0"/>
              <a:t>) + </a:t>
            </a:r>
            <a:r>
              <a:rPr lang="en-US" dirty="0"/>
              <a:t>(</a:t>
            </a:r>
            <a:r>
              <a:rPr lang="en-US" dirty="0" smtClean="0"/>
              <a:t>7*18.02 g/</a:t>
            </a:r>
            <a:r>
              <a:rPr lang="en-US" dirty="0" err="1" smtClean="0"/>
              <a:t>mol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= 24.31 g/</a:t>
            </a:r>
            <a:r>
              <a:rPr lang="en-US" dirty="0" err="1" smtClean="0"/>
              <a:t>mol</a:t>
            </a:r>
            <a:r>
              <a:rPr lang="en-US" dirty="0" smtClean="0"/>
              <a:t> + 32.07 g/</a:t>
            </a:r>
            <a:r>
              <a:rPr lang="en-US" dirty="0" err="1" smtClean="0"/>
              <a:t>mol</a:t>
            </a:r>
            <a:r>
              <a:rPr lang="en-US" dirty="0" smtClean="0"/>
              <a:t> + 64 g/</a:t>
            </a:r>
            <a:r>
              <a:rPr lang="en-US" dirty="0" err="1" smtClean="0"/>
              <a:t>mol</a:t>
            </a:r>
            <a:r>
              <a:rPr lang="en-US" dirty="0" smtClean="0"/>
              <a:t> + 126.14 g/</a:t>
            </a:r>
            <a:r>
              <a:rPr lang="en-US" dirty="0" err="1" smtClean="0"/>
              <a:t>mol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= 246.52 g/</a:t>
            </a:r>
            <a:r>
              <a:rPr lang="en-US" dirty="0" err="1" smtClean="0"/>
              <a:t>mol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942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4110" y="2734838"/>
            <a:ext cx="10515600" cy="1325563"/>
          </a:xfrm>
        </p:spPr>
        <p:txBody>
          <a:bodyPr/>
          <a:lstStyle/>
          <a:p>
            <a:r>
              <a:rPr lang="en-US" dirty="0"/>
              <a:t>Find the </a:t>
            </a:r>
            <a:r>
              <a:rPr lang="en-US" dirty="0" smtClean="0"/>
              <a:t>number </a:t>
            </a:r>
            <a:r>
              <a:rPr lang="en-US" dirty="0"/>
              <a:t>of moles in 160 g </a:t>
            </a:r>
            <a:r>
              <a:rPr lang="en-US" dirty="0" smtClean="0"/>
              <a:t>Na</a:t>
            </a:r>
            <a:r>
              <a:rPr lang="en-US" baseline="-25000" dirty="0" smtClean="0"/>
              <a:t>2</a:t>
            </a:r>
            <a:r>
              <a:rPr lang="en-US" dirty="0" smtClean="0"/>
              <a:t>CO</a:t>
            </a:r>
            <a:r>
              <a:rPr lang="en-US" baseline="-25000" dirty="0" smtClean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700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 the </a:t>
            </a:r>
            <a:r>
              <a:rPr lang="en-US" dirty="0" smtClean="0"/>
              <a:t>number </a:t>
            </a:r>
            <a:r>
              <a:rPr lang="en-US" dirty="0"/>
              <a:t>of moles in 160 g </a:t>
            </a:r>
            <a:r>
              <a:rPr lang="en-US" dirty="0" smtClean="0"/>
              <a:t>Na</a:t>
            </a:r>
            <a:r>
              <a:rPr lang="en-US" baseline="-25000" dirty="0" smtClean="0"/>
              <a:t>2</a:t>
            </a:r>
            <a:r>
              <a:rPr lang="en-US" dirty="0" smtClean="0"/>
              <a:t>CO</a:t>
            </a:r>
            <a:r>
              <a:rPr lang="en-US" baseline="-25000" dirty="0" smtClean="0"/>
              <a:t>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Na</a:t>
            </a:r>
            <a:r>
              <a:rPr lang="en-US" baseline="-25000" dirty="0" smtClean="0"/>
              <a:t>2</a:t>
            </a:r>
            <a:r>
              <a:rPr lang="en-US" dirty="0" smtClean="0"/>
              <a:t>CO</a:t>
            </a:r>
            <a:r>
              <a:rPr lang="en-US" baseline="-25000" dirty="0" smtClean="0"/>
              <a:t>3</a:t>
            </a:r>
            <a:r>
              <a:rPr lang="en-US" dirty="0" smtClean="0"/>
              <a:t> = (2*22.99) + 12.01 + (3*16) = 105.99 g/</a:t>
            </a:r>
            <a:r>
              <a:rPr lang="en-US" dirty="0" err="1" smtClean="0"/>
              <a:t>mol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078140"/>
              </p:ext>
            </p:extLst>
          </p:nvPr>
        </p:nvGraphicFramePr>
        <p:xfrm>
          <a:off x="975931" y="2975721"/>
          <a:ext cx="8229600" cy="1441732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720866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160 g Na</a:t>
                      </a:r>
                      <a:r>
                        <a:rPr lang="en-US" sz="2800" b="0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sz="2800" b="0" baseline="0" dirty="0" smtClean="0">
                          <a:solidFill>
                            <a:schemeClr val="tx1"/>
                          </a:solidFill>
                        </a:rPr>
                        <a:t>CO</a:t>
                      </a:r>
                      <a:r>
                        <a:rPr lang="en-US" sz="2800" b="0" baseline="-25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1 </a:t>
                      </a:r>
                      <a:r>
                        <a:rPr lang="en-US" sz="2800" b="0" dirty="0" err="1" smtClean="0">
                          <a:solidFill>
                            <a:schemeClr val="tx1"/>
                          </a:solidFill>
                        </a:rPr>
                        <a:t>mol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 Na</a:t>
                      </a:r>
                      <a:r>
                        <a:rPr lang="en-US" sz="2800" b="0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sz="2800" b="0" baseline="0" dirty="0" smtClean="0">
                          <a:solidFill>
                            <a:schemeClr val="tx1"/>
                          </a:solidFill>
                        </a:rPr>
                        <a:t>CO</a:t>
                      </a:r>
                      <a:r>
                        <a:rPr lang="en-US" sz="2800" b="0" baseline="-25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= 1.5</a:t>
                      </a:r>
                      <a:r>
                        <a:rPr lang="en-US" sz="28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800" b="0" baseline="0" dirty="0" err="1" smtClean="0">
                          <a:solidFill>
                            <a:schemeClr val="tx1"/>
                          </a:solidFill>
                        </a:rPr>
                        <a:t>mol</a:t>
                      </a:r>
                      <a:r>
                        <a:rPr lang="en-US" sz="28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Na</a:t>
                      </a:r>
                      <a:r>
                        <a:rPr lang="en-US" sz="2800" b="0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sz="2800" b="0" baseline="0" dirty="0" smtClean="0">
                          <a:solidFill>
                            <a:schemeClr val="tx1"/>
                          </a:solidFill>
                        </a:rPr>
                        <a:t>CO</a:t>
                      </a:r>
                      <a:r>
                        <a:rPr lang="en-US" sz="2800" b="0" baseline="-25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  <a:tr h="720866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105.99</a:t>
                      </a:r>
                      <a:r>
                        <a:rPr lang="en-US" sz="2800" b="0" baseline="0" dirty="0" smtClean="0">
                          <a:solidFill>
                            <a:schemeClr val="tx1"/>
                          </a:solidFill>
                        </a:rPr>
                        <a:t> g 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Na</a:t>
                      </a:r>
                      <a:r>
                        <a:rPr lang="en-US" sz="2800" b="0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sz="2800" b="0" baseline="0" dirty="0" smtClean="0">
                          <a:solidFill>
                            <a:schemeClr val="tx1"/>
                          </a:solidFill>
                        </a:rPr>
                        <a:t>CO</a:t>
                      </a:r>
                      <a:r>
                        <a:rPr lang="en-US" sz="2800" b="0" baseline="-25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2452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</TotalTime>
  <Words>1151</Words>
  <Application>Microsoft Macintosh PowerPoint</Application>
  <PresentationFormat>Custom</PresentationFormat>
  <Paragraphs>174</Paragraphs>
  <Slides>24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Mole Relay</vt:lpstr>
      <vt:lpstr>Objectives</vt:lpstr>
      <vt:lpstr>Rules</vt:lpstr>
      <vt:lpstr>Find the molecular mass of Ba(C2H3O2)2</vt:lpstr>
      <vt:lpstr>Find the molecular mass of Ba(C2H3O2)2</vt:lpstr>
      <vt:lpstr>Find the formula mass of magnesium sulfate heptahydrate</vt:lpstr>
      <vt:lpstr>Find the formula mass of magnesium sulfate heptahydrate</vt:lpstr>
      <vt:lpstr>Find the number of moles in 160 g Na2CO3</vt:lpstr>
      <vt:lpstr>Find the number of moles in 160 g Na2CO3</vt:lpstr>
      <vt:lpstr>Find the mass in grams of 3.50 moles calcium nitrate</vt:lpstr>
      <vt:lpstr>Find the mass in grams of 3.50 moles calcium nitrate</vt:lpstr>
      <vt:lpstr>Calculate the percent composition of the metal in lead (II) chlorate</vt:lpstr>
      <vt:lpstr>Calculate the percent composition of the metal in lead (II) chlorate </vt:lpstr>
      <vt:lpstr>A compound is composed of 9.2% boron and 90.8% chlorine. Determine its empirical formula.</vt:lpstr>
      <vt:lpstr>A compound is composed of 9.2% boron and 90.8% chlorine. Determine its empirical formula.</vt:lpstr>
      <vt:lpstr>A compound is composed of 50.1% sulfur and 49.9% oxygen and has a molar mass of 64 g/mol. Determine its molecular formula.</vt:lpstr>
      <vt:lpstr>A compound is composed of 50.1% sulfur and 49.9% oxygen and has a molar mass of 64 g/mol. Determine its molecular formula</vt:lpstr>
      <vt:lpstr>BONUS ROUND</vt:lpstr>
      <vt:lpstr>Find the mass in grams of 1.00 x 1023 molecules carbon dioxide</vt:lpstr>
      <vt:lpstr>Find the mass in grams of 1.00 x 1023 molecules carbon dioxide</vt:lpstr>
      <vt:lpstr>Find the number of iron atoms in 2.25 moles iron (II) phosphate</vt:lpstr>
      <vt:lpstr>Find the number of iron atoms in 2.25 moles iron (II) phosphate</vt:lpstr>
      <vt:lpstr>Calculate the percent composition of the metal in Ag2C4H4O6</vt:lpstr>
      <vt:lpstr>Calculate the percent composition of the metal in Ag2C4H4O6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Mole Relay</dc:title>
  <dc:creator>Josh Patent</dc:creator>
  <cp:lastModifiedBy>RETI, VALERIE M.</cp:lastModifiedBy>
  <cp:revision>19</cp:revision>
  <dcterms:created xsi:type="dcterms:W3CDTF">2016-03-29T19:07:37Z</dcterms:created>
  <dcterms:modified xsi:type="dcterms:W3CDTF">2016-03-31T17:19:57Z</dcterms:modified>
</cp:coreProperties>
</file>